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31"/>
  </p:notesMasterIdLst>
  <p:handoutMasterIdLst>
    <p:handoutMasterId r:id="rId32"/>
  </p:handoutMasterIdLst>
  <p:sldIdLst>
    <p:sldId id="355" r:id="rId7"/>
    <p:sldId id="382" r:id="rId8"/>
    <p:sldId id="369" r:id="rId9"/>
    <p:sldId id="375" r:id="rId10"/>
    <p:sldId id="376" r:id="rId11"/>
    <p:sldId id="374" r:id="rId12"/>
    <p:sldId id="373" r:id="rId13"/>
    <p:sldId id="378" r:id="rId14"/>
    <p:sldId id="379" r:id="rId15"/>
    <p:sldId id="380" r:id="rId16"/>
    <p:sldId id="381" r:id="rId17"/>
    <p:sldId id="370" r:id="rId18"/>
    <p:sldId id="383" r:id="rId19"/>
    <p:sldId id="377" r:id="rId20"/>
    <p:sldId id="385" r:id="rId21"/>
    <p:sldId id="371" r:id="rId22"/>
    <p:sldId id="372" r:id="rId23"/>
    <p:sldId id="386" r:id="rId24"/>
    <p:sldId id="387" r:id="rId25"/>
    <p:sldId id="388" r:id="rId26"/>
    <p:sldId id="390" r:id="rId27"/>
    <p:sldId id="389" r:id="rId28"/>
    <p:sldId id="391" r:id="rId29"/>
    <p:sldId id="392" r:id="rId30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8272" autoAdjust="0"/>
  </p:normalViewPr>
  <p:slideViewPr>
    <p:cSldViewPr snapToGrid="0">
      <p:cViewPr varScale="1">
        <p:scale>
          <a:sx n="46" d="100"/>
          <a:sy n="46" d="100"/>
        </p:scale>
        <p:origin x="123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29/04/2019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29/04/2019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ng@sec.in.tum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sec.in.tum.de/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9088" y="1978720"/>
            <a:ext cx="8508999" cy="1543708"/>
          </a:xfrm>
        </p:spPr>
        <p:txBody>
          <a:bodyPr/>
          <a:lstStyle/>
          <a:p>
            <a:r>
              <a:rPr lang="de-DE" dirty="0"/>
              <a:t>Peng </a:t>
            </a:r>
            <a:r>
              <a:rPr lang="de-DE" dirty="0" err="1"/>
              <a:t>Xu</a:t>
            </a:r>
            <a:endParaRPr lang="de-DE" dirty="0"/>
          </a:p>
          <a:p>
            <a:r>
              <a:rPr lang="de-DE" dirty="0">
                <a:hlinkClick r:id="rId3"/>
              </a:rPr>
              <a:t>peng@sec.in.tum.de</a:t>
            </a:r>
            <a:r>
              <a:rPr lang="de-DE" dirty="0"/>
              <a:t> </a:t>
            </a:r>
          </a:p>
          <a:p>
            <a:r>
              <a:rPr lang="de-DE" dirty="0"/>
              <a:t>Lehrstuhl für IT</a:t>
            </a:r>
            <a:r>
              <a:rPr lang="en-US" altLang="zh-CN" dirty="0"/>
              <a:t>-Security, </a:t>
            </a:r>
            <a:r>
              <a:rPr lang="en-US" dirty="0" err="1"/>
              <a:t>Fakultät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Informatik</a:t>
            </a:r>
            <a:r>
              <a:rPr lang="de-DE" dirty="0"/>
              <a:t>, </a:t>
            </a:r>
          </a:p>
          <a:p>
            <a:r>
              <a:rPr lang="de-DE" dirty="0"/>
              <a:t>Technische Universität München</a:t>
            </a:r>
          </a:p>
          <a:p>
            <a:r>
              <a:rPr lang="en-US" dirty="0" smtClean="0"/>
              <a:t>23.04.2019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en-US" altLang="zh-CN" sz="2800" dirty="0"/>
              <a:t>Trusted execution environment and software security</a:t>
            </a:r>
            <a:endParaRPr lang="de-DE" sz="2800" dirty="0"/>
          </a:p>
        </p:txBody>
      </p:sp>
      <p:pic>
        <p:nvPicPr>
          <p:cNvPr id="5" name="Bild 4" descr="TUM_Glockenturm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101" y="3051360"/>
            <a:ext cx="3892489" cy="3397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Solutions – Sandbox </a:t>
            </a:r>
            <a:endParaRPr lang="de-DE" sz="3000" dirty="0"/>
          </a:p>
        </p:txBody>
      </p:sp>
      <p:pic>
        <p:nvPicPr>
          <p:cNvPr id="12290" name="Picture 2" descr="Image result for chrome sandbox">
            <a:extLst>
              <a:ext uri="{FF2B5EF4-FFF2-40B4-BE49-F238E27FC236}">
                <a16:creationId xmlns:a16="http://schemas.microsoft.com/office/drawing/2014/main" id="{A6515CD0-E7BA-4326-BE09-245BB468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1" y="1493716"/>
            <a:ext cx="5715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EB3BF5-56FC-4E07-A2DB-13780D3DF46E}"/>
              </a:ext>
            </a:extLst>
          </p:cNvPr>
          <p:cNvSpPr/>
          <p:nvPr/>
        </p:nvSpPr>
        <p:spPr>
          <a:xfrm>
            <a:off x="3900114" y="55861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https://www.ghacks.net/2012/08/09/chromes-flash-sandbox-improves-with-better-security-less-crashes/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E9AD-18F8-4D59-B2D4-EFB2A07FFD74}"/>
              </a:ext>
            </a:extLst>
          </p:cNvPr>
          <p:cNvSpPr txBox="1"/>
          <p:nvPr/>
        </p:nvSpPr>
        <p:spPr>
          <a:xfrm>
            <a:off x="4651513" y="3164619"/>
            <a:ext cx="771277" cy="1868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D877E-7338-4DE4-9310-A21C3F1815E3}"/>
              </a:ext>
            </a:extLst>
          </p:cNvPr>
          <p:cNvSpPr txBox="1"/>
          <p:nvPr/>
        </p:nvSpPr>
        <p:spPr>
          <a:xfrm>
            <a:off x="6672390" y="3164619"/>
            <a:ext cx="771277" cy="1868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ontainer linux">
            <a:extLst>
              <a:ext uri="{FF2B5EF4-FFF2-40B4-BE49-F238E27FC236}">
                <a16:creationId xmlns:a16="http://schemas.microsoft.com/office/drawing/2014/main" id="{6390B864-ECEE-47FB-9347-5807DACE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643"/>
            <a:ext cx="9144000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Solutions – Virtualization &amp; Containers </a:t>
            </a:r>
            <a:endParaRPr lang="de-DE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787C-7BFB-4342-9004-88A1374F5DAF}"/>
              </a:ext>
            </a:extLst>
          </p:cNvPr>
          <p:cNvSpPr txBox="1"/>
          <p:nvPr/>
        </p:nvSpPr>
        <p:spPr>
          <a:xfrm>
            <a:off x="39763" y="3116911"/>
            <a:ext cx="4412974" cy="1502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D2A9C14-C920-47CE-AABD-FE7ADDB383DB}"/>
              </a:ext>
            </a:extLst>
          </p:cNvPr>
          <p:cNvSpPr txBox="1"/>
          <p:nvPr/>
        </p:nvSpPr>
        <p:spPr>
          <a:xfrm>
            <a:off x="4921857" y="2417197"/>
            <a:ext cx="2027586" cy="20733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6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trusted execution environment">
            <a:extLst>
              <a:ext uri="{FF2B5EF4-FFF2-40B4-BE49-F238E27FC236}">
                <a16:creationId xmlns:a16="http://schemas.microsoft.com/office/drawing/2014/main" id="{7B469B4B-F8D3-406F-8A96-09D0B0A9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13" y="1404703"/>
            <a:ext cx="65532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6DE7D93A-78EB-44A3-91E3-8801DD44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Solutions – Hardware isolation</a:t>
            </a:r>
            <a:endParaRPr lang="de-DE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CEF9E-BAA5-42F2-938D-0C3ED9670366}"/>
              </a:ext>
            </a:extLst>
          </p:cNvPr>
          <p:cNvSpPr txBox="1"/>
          <p:nvPr/>
        </p:nvSpPr>
        <p:spPr>
          <a:xfrm>
            <a:off x="4572000" y="1327868"/>
            <a:ext cx="3260035" cy="481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0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558FC-2B6C-49B4-B4A7-4156E0F3E3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500" y="1668619"/>
            <a:ext cx="8508999" cy="4517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Problems  and Solutions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Problems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Solutions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pic>
        <p:nvPicPr>
          <p:cNvPr id="1028" name="Picture 4" descr="Image result for hardware isolation sgx">
            <a:extLst>
              <a:ext uri="{FF2B5EF4-FFF2-40B4-BE49-F238E27FC236}">
                <a16:creationId xmlns:a16="http://schemas.microsoft.com/office/drawing/2014/main" id="{D290237A-540E-46C5-92B5-898A43D7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8" y="1106184"/>
            <a:ext cx="7971395" cy="50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746C369-76A2-4D25-A58A-560131D8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TEE Architecture – Intel </a:t>
            </a:r>
            <a:r>
              <a:rPr lang="en-US" altLang="zh-CN" dirty="0"/>
              <a:t>SGX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1134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pic>
        <p:nvPicPr>
          <p:cNvPr id="14338" name="Picture 2" descr="Image result for sgx intel">
            <a:extLst>
              <a:ext uri="{FF2B5EF4-FFF2-40B4-BE49-F238E27FC236}">
                <a16:creationId xmlns:a16="http://schemas.microsoft.com/office/drawing/2014/main" id="{378C6891-1274-4B5C-B828-258286B9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25" y="1539136"/>
            <a:ext cx="6325146" cy="42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B3F5C6C5-F835-4CF3-8F42-09B4F16E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TEE Architecture – Intel SGX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6574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pic>
        <p:nvPicPr>
          <p:cNvPr id="1026" name="Picture 2" descr="Image result for hardware isolation TEE">
            <a:extLst>
              <a:ext uri="{FF2B5EF4-FFF2-40B4-BE49-F238E27FC236}">
                <a16:creationId xmlns:a16="http://schemas.microsoft.com/office/drawing/2014/main" id="{C9512DDA-72FB-44C8-B075-473EFBED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1350065"/>
            <a:ext cx="7751484" cy="51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54114CB2-C364-4C87-A7DC-6964DCB8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TEE Architecture – ARM </a:t>
            </a:r>
            <a:r>
              <a:rPr lang="en-US" dirty="0" err="1"/>
              <a:t>Trust</a:t>
            </a:r>
            <a:r>
              <a:rPr lang="en-US" altLang="zh-CN" dirty="0" err="1"/>
              <a:t>Zone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0315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pic>
        <p:nvPicPr>
          <p:cNvPr id="4098" name="Picture 2" descr="Image result for hardware isolation TEE">
            <a:extLst>
              <a:ext uri="{FF2B5EF4-FFF2-40B4-BE49-F238E27FC236}">
                <a16:creationId xmlns:a16="http://schemas.microsoft.com/office/drawing/2014/main" id="{8F610C00-3746-41DD-A996-5E97D77A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743"/>
            <a:ext cx="9144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2203F6-035B-4430-8DEF-352A1B7BD6B6}"/>
              </a:ext>
            </a:extLst>
          </p:cNvPr>
          <p:cNvSpPr/>
          <p:nvPr/>
        </p:nvSpPr>
        <p:spPr>
          <a:xfrm>
            <a:off x="821841" y="5940894"/>
            <a:ext cx="7500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https://medium.com/weeves-world/ethereum-wallet-in-a-trusted-execution-environment-secure-enclave-b200b4df9f5f</a:t>
            </a:r>
          </a:p>
        </p:txBody>
      </p:sp>
    </p:spTree>
    <p:extLst>
      <p:ext uri="{BB962C8B-B14F-4D97-AF65-F5344CB8AC3E}">
        <p14:creationId xmlns:p14="http://schemas.microsoft.com/office/powerpoint/2010/main" val="10892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203F6-035B-4430-8DEF-352A1B7BD6B6}"/>
              </a:ext>
            </a:extLst>
          </p:cNvPr>
          <p:cNvSpPr/>
          <p:nvPr/>
        </p:nvSpPr>
        <p:spPr>
          <a:xfrm>
            <a:off x="821841" y="5940894"/>
            <a:ext cx="750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https://slideplayer.com/slide/8844767/</a:t>
            </a:r>
          </a:p>
        </p:txBody>
      </p:sp>
      <p:pic>
        <p:nvPicPr>
          <p:cNvPr id="15362" name="Picture 2" descr="Image result for sgx  remote attestation">
            <a:extLst>
              <a:ext uri="{FF2B5EF4-FFF2-40B4-BE49-F238E27FC236}">
                <a16:creationId xmlns:a16="http://schemas.microsoft.com/office/drawing/2014/main" id="{EA1F2D36-D723-40ED-80F2-9D2E9730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" y="268357"/>
            <a:ext cx="7418568" cy="55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203F6-035B-4430-8DEF-352A1B7BD6B6}"/>
              </a:ext>
            </a:extLst>
          </p:cNvPr>
          <p:cNvSpPr/>
          <p:nvPr/>
        </p:nvSpPr>
        <p:spPr>
          <a:xfrm>
            <a:off x="821841" y="5940894"/>
            <a:ext cx="750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https://www.microsoft.com/en-us/research/uploads/prod/2018/02/enclavedb.pdf</a:t>
            </a:r>
          </a:p>
        </p:txBody>
      </p:sp>
      <p:pic>
        <p:nvPicPr>
          <p:cNvPr id="16386" name="Picture 2" descr="Image result for sgx data">
            <a:extLst>
              <a:ext uri="{FF2B5EF4-FFF2-40B4-BE49-F238E27FC236}">
                <a16:creationId xmlns:a16="http://schemas.microsoft.com/office/drawing/2014/main" id="{A84A5590-8C36-425E-91B9-8248CD6F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1" y="842838"/>
            <a:ext cx="7009381" cy="45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558FC-2B6C-49B4-B4A7-4156E0F3E3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500" y="1668619"/>
            <a:ext cx="8508999" cy="4517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Problems  and Solutions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Problems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Trusted Execution Environment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Architecture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Courses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Content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Tasks and exercises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Requirements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 smtClean="0"/>
              <a:t>Grading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9732D-F1B3-4EC3-B3FA-5263F4F4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221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203F6-035B-4430-8DEF-352A1B7BD6B6}"/>
              </a:ext>
            </a:extLst>
          </p:cNvPr>
          <p:cNvSpPr/>
          <p:nvPr/>
        </p:nvSpPr>
        <p:spPr>
          <a:xfrm>
            <a:off x="1326690" y="5683531"/>
            <a:ext cx="750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https://twitter.com/rzshokri/status/985792775189757952</a:t>
            </a:r>
          </a:p>
        </p:txBody>
      </p:sp>
      <p:pic>
        <p:nvPicPr>
          <p:cNvPr id="17410" name="Picture 2" descr="Image result for sgx privacy preserving machine learning">
            <a:extLst>
              <a:ext uri="{FF2B5EF4-FFF2-40B4-BE49-F238E27FC236}">
                <a16:creationId xmlns:a16="http://schemas.microsoft.com/office/drawing/2014/main" id="{86703509-043B-4FDA-B09E-E957FF9F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4" y="866692"/>
            <a:ext cx="7238591" cy="44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558FC-2B6C-49B4-B4A7-4156E0F3E3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500" y="1668619"/>
            <a:ext cx="8508999" cy="4517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Problems  and Solutions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Problems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Trusted Execution Environment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Architecture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558FC-2B6C-49B4-B4A7-4156E0F3E3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500" y="1668619"/>
            <a:ext cx="8508999" cy="4517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Pre-knowledge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/>
              <a:t>C/C++ programming  language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/>
              <a:t>Basic knowledge of the operating system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/>
              <a:t>Program analysis: static analysis and dynamic analysis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/>
              <a:t>Knowledge of compiler is better (LLVM/GCC</a:t>
            </a:r>
            <a:r>
              <a:rPr lang="en-US" sz="2000" dirty="0" smtClean="0"/>
              <a:t>)</a:t>
            </a:r>
            <a:endParaRPr lang="en-US" sz="28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Sever access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Ssh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username@praksrv.sec.in.tum.de</a:t>
            </a:r>
            <a:r>
              <a:rPr lang="en-US" sz="2000" dirty="0" smtClean="0"/>
              <a:t>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 smtClean="0"/>
              <a:t>Username and </a:t>
            </a:r>
            <a:r>
              <a:rPr lang="en-US" sz="2000" dirty="0" err="1" smtClean="0"/>
              <a:t>passwd</a:t>
            </a:r>
            <a:r>
              <a:rPr lang="en-US" sz="2000" dirty="0" smtClean="0"/>
              <a:t>, I will send them by email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2"/>
              </a:rPr>
              <a:t>www.in.sec.in.tum.de</a:t>
            </a:r>
            <a:r>
              <a:rPr lang="en-US" sz="2000" dirty="0" smtClean="0"/>
              <a:t> </a:t>
            </a:r>
          </a:p>
          <a:p>
            <a:endParaRPr lang="en-US" sz="28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558FC-2B6C-49B4-B4A7-4156E0F3E3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500" y="1668619"/>
            <a:ext cx="8508999" cy="4517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Content and Tasks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Attestation(local/remote)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Sealed Data storage/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Secure_storage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Encryption/decryption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Random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SGX performance analysis tool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+mj-lt"/>
              </a:rPr>
              <a:t>E</a:t>
            </a:r>
            <a:r>
              <a:rPr lang="en-US" sz="2000" dirty="0" err="1" smtClean="0">
                <a:latin typeface="+mj-lt"/>
              </a:rPr>
              <a:t>nclave_database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+mj-lt"/>
              </a:rPr>
              <a:t>Enclave_ssl</a:t>
            </a:r>
            <a:endParaRPr lang="en-US" sz="2000" dirty="0" smtClean="0"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+mj-lt"/>
              </a:rPr>
              <a:t>Enclave_ledger</a:t>
            </a:r>
            <a:endParaRPr lang="en-US" sz="2000" dirty="0" smtClean="0"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5"/>
                </a:solidFill>
              </a:rPr>
              <a:t>Automatic 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rogram slicing 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lvl="1" indent="0">
              <a:buNone/>
            </a:pPr>
            <a:endParaRPr lang="en-US" sz="2000" dirty="0" smtClean="0"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558FC-2B6C-49B4-B4A7-4156E0F3E3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7500" y="1668619"/>
            <a:ext cx="8508999" cy="4517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</a:rPr>
              <a:t>Grading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Homework 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</a:rPr>
              <a:t>Attendance</a:t>
            </a:r>
          </a:p>
          <a:p>
            <a:pPr marL="519113" lvl="1" indent="-342900">
              <a:buFont typeface="Courier New" panose="02070309020205020404" pitchFamily="49" charset="0"/>
              <a:buChar char="o"/>
            </a:pPr>
            <a:r>
              <a:rPr lang="en-US" sz="2000" smtClean="0">
                <a:solidFill>
                  <a:schemeClr val="accent5"/>
                </a:solidFill>
                <a:latin typeface="+mj-lt"/>
              </a:rPr>
              <a:t>Discussion  </a:t>
            </a:r>
            <a:endParaRPr lang="en-US" sz="2000" dirty="0" smtClean="0">
              <a:solidFill>
                <a:schemeClr val="accent5"/>
              </a:solidFill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lvl="1" indent="0">
              <a:buNone/>
            </a:pPr>
            <a:endParaRPr lang="en-US" sz="2000" dirty="0" smtClean="0"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marL="519113" lvl="1" indent="-342900">
              <a:buFont typeface="Courier New" panose="02070309020205020404" pitchFamily="49" charset="0"/>
              <a:buChar char="o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9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Problems</a:t>
            </a:r>
            <a:r>
              <a:rPr lang="zh-CN" altLang="en-US" sz="3000" dirty="0"/>
              <a:t>？</a:t>
            </a:r>
            <a:endParaRPr lang="de-DE" sz="3000" dirty="0"/>
          </a:p>
        </p:txBody>
      </p:sp>
      <p:pic>
        <p:nvPicPr>
          <p:cNvPr id="3080" name="Picture 8" descr="Image result for air pollution">
            <a:extLst>
              <a:ext uri="{FF2B5EF4-FFF2-40B4-BE49-F238E27FC236}">
                <a16:creationId xmlns:a16="http://schemas.microsoft.com/office/drawing/2014/main" id="{397B989E-1469-4300-A83E-18E4C0E6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" y="1804400"/>
            <a:ext cx="7601447" cy="426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Problems</a:t>
            </a:r>
            <a:r>
              <a:rPr lang="zh-CN" altLang="en-US" sz="3000" dirty="0"/>
              <a:t>？</a:t>
            </a:r>
            <a:endParaRPr lang="de-DE" sz="3000" dirty="0"/>
          </a:p>
        </p:txBody>
      </p:sp>
      <p:pic>
        <p:nvPicPr>
          <p:cNvPr id="7170" name="Picture 2" descr="Image result for air pollution mask">
            <a:extLst>
              <a:ext uri="{FF2B5EF4-FFF2-40B4-BE49-F238E27FC236}">
                <a16:creationId xmlns:a16="http://schemas.microsoft.com/office/drawing/2014/main" id="{428C5737-D9D1-4A48-9A2B-5694DEA41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02" y="1987831"/>
            <a:ext cx="5606995" cy="38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ir pollution mask">
            <a:extLst>
              <a:ext uri="{FF2B5EF4-FFF2-40B4-BE49-F238E27FC236}">
                <a16:creationId xmlns:a16="http://schemas.microsoft.com/office/drawing/2014/main" id="{D6FAC9C8-8B43-4FA9-B383-7CFD14F8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27" y="2445073"/>
            <a:ext cx="3782283" cy="21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B8555B84-00E0-43D9-B547-05094E04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" y="3240556"/>
            <a:ext cx="3782283" cy="25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Problems</a:t>
            </a:r>
            <a:r>
              <a:rPr lang="zh-CN" altLang="en-US" sz="3000" dirty="0"/>
              <a:t>？</a:t>
            </a:r>
            <a:endParaRPr lang="de-DE" sz="3000" dirty="0"/>
          </a:p>
        </p:txBody>
      </p:sp>
      <p:pic>
        <p:nvPicPr>
          <p:cNvPr id="8194" name="Picture 2" descr="Image result for software fault">
            <a:extLst>
              <a:ext uri="{FF2B5EF4-FFF2-40B4-BE49-F238E27FC236}">
                <a16:creationId xmlns:a16="http://schemas.microsoft.com/office/drawing/2014/main" id="{98B23394-8CFA-4F00-8CEA-28E605F5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2" y="1506703"/>
            <a:ext cx="6723576" cy="23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CC5862B8-BC9D-422C-9630-2BEF8A00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1" y="3944261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54F6FDC8-7119-4DEE-86F4-AC13F3B9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7" y="2798962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Problems</a:t>
            </a:r>
            <a:r>
              <a:rPr lang="zh-CN" altLang="en-US" sz="3000" dirty="0"/>
              <a:t>？</a:t>
            </a:r>
            <a:endParaRPr lang="de-DE" sz="3000" dirty="0"/>
          </a:p>
        </p:txBody>
      </p:sp>
      <p:pic>
        <p:nvPicPr>
          <p:cNvPr id="3078" name="Picture 6" descr="Image result for software isolation">
            <a:extLst>
              <a:ext uri="{FF2B5EF4-FFF2-40B4-BE49-F238E27FC236}">
                <a16:creationId xmlns:a16="http://schemas.microsoft.com/office/drawing/2014/main" id="{7AE80B7A-F45E-4510-8B67-B58EBF04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99" y="819683"/>
            <a:ext cx="4833854" cy="5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virtualization isolation">
            <a:extLst>
              <a:ext uri="{FF2B5EF4-FFF2-40B4-BE49-F238E27FC236}">
                <a16:creationId xmlns:a16="http://schemas.microsoft.com/office/drawing/2014/main" id="{07083DE8-4300-4BFC-9A13-FBFC7C7BF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2" y="1404703"/>
            <a:ext cx="8572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000" dirty="0"/>
              <a:t>Solutions – Softwar</a:t>
            </a:r>
            <a:r>
              <a:rPr lang="en-US" dirty="0"/>
              <a:t>e fault isolation</a:t>
            </a:r>
            <a:endParaRPr lang="de-DE" sz="3000" dirty="0"/>
          </a:p>
        </p:txBody>
      </p:sp>
      <p:pic>
        <p:nvPicPr>
          <p:cNvPr id="8" name="Picture 4" descr="Image result for software isolation">
            <a:extLst>
              <a:ext uri="{FF2B5EF4-FFF2-40B4-BE49-F238E27FC236}">
                <a16:creationId xmlns:a16="http://schemas.microsoft.com/office/drawing/2014/main" id="{E6487700-2353-4775-AB5D-86DEB7B7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5" y="1404703"/>
            <a:ext cx="6087912" cy="45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8EADC-7B2C-45D3-8AEB-307ABE8F6C90}"/>
              </a:ext>
            </a:extLst>
          </p:cNvPr>
          <p:cNvSpPr txBox="1"/>
          <p:nvPr/>
        </p:nvSpPr>
        <p:spPr>
          <a:xfrm>
            <a:off x="2751151" y="3429000"/>
            <a:ext cx="3061252" cy="267760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1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NyTPF3AYkFo/WTQ5BbkeqEI/AAAAAAAA4Zo/Bx7h9tBdaJkFGcY9JWmfs7itzdhimjMfACLcB/s1600/NativeClientSoftwareFaultIsolation%25E7%25AD%2586%25E8%25A8%2598_html_m2e096ab6%255B1%255D.gif">
            <a:extLst>
              <a:ext uri="{FF2B5EF4-FFF2-40B4-BE49-F238E27FC236}">
                <a16:creationId xmlns:a16="http://schemas.microsoft.com/office/drawing/2014/main" id="{4B298BC0-5E3C-44D3-A682-FAD519A3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3591"/>
            <a:ext cx="76200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Solutions – Software fault isolation</a:t>
            </a:r>
            <a:endParaRPr lang="de-DE" sz="3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F5531-2B43-41FE-873A-2EB9114D9DA6}"/>
              </a:ext>
            </a:extLst>
          </p:cNvPr>
          <p:cNvSpPr/>
          <p:nvPr/>
        </p:nvSpPr>
        <p:spPr>
          <a:xfrm>
            <a:off x="2452977" y="5845324"/>
            <a:ext cx="6524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https://drive.google.com/file/d/0B5pbq4t2T2_fM2h1dnd3TFRud0E/view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AAAA91-2742-4DCA-85AB-5C03486CA58F}"/>
              </a:ext>
            </a:extLst>
          </p:cNvPr>
          <p:cNvSpPr/>
          <p:nvPr/>
        </p:nvSpPr>
        <p:spPr>
          <a:xfrm>
            <a:off x="1407381" y="2504661"/>
            <a:ext cx="6974619" cy="132786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Peng Xu, I20, peng@sec.in.tum.de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Solutions – Sandbox </a:t>
            </a:r>
            <a:endParaRPr lang="de-DE" sz="3000" dirty="0"/>
          </a:p>
        </p:txBody>
      </p:sp>
      <p:pic>
        <p:nvPicPr>
          <p:cNvPr id="11266" name="Picture 2" descr="Image result for android sandbox">
            <a:extLst>
              <a:ext uri="{FF2B5EF4-FFF2-40B4-BE49-F238E27FC236}">
                <a16:creationId xmlns:a16="http://schemas.microsoft.com/office/drawing/2014/main" id="{E9ECDD9B-B684-4E9A-B6E4-CD4A862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704975"/>
            <a:ext cx="59721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A9C14-C920-47CE-AABD-FE7ADDB383DB}"/>
              </a:ext>
            </a:extLst>
          </p:cNvPr>
          <p:cNvSpPr txBox="1"/>
          <p:nvPr/>
        </p:nvSpPr>
        <p:spPr>
          <a:xfrm>
            <a:off x="2003729" y="2043485"/>
            <a:ext cx="2369488" cy="2854518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3B746-29DB-4F43-AA12-62AA3EADC981}"/>
              </a:ext>
            </a:extLst>
          </p:cNvPr>
          <p:cNvSpPr txBox="1"/>
          <p:nvPr/>
        </p:nvSpPr>
        <p:spPr>
          <a:xfrm>
            <a:off x="4832115" y="2001741"/>
            <a:ext cx="2369488" cy="2854518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endParaRPr lang="en-US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3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_Practice_Kickoff" id="{A02DBCB4-99A4-4BE4-9719-2BC288736D1E}" vid="{005FAA53-82AF-49B4-AF7A-3A87B40260C7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_Practice_Kickoff" id="{A02DBCB4-99A4-4BE4-9719-2BC288736D1E}" vid="{60E1ED67-EAF4-4B38-BF0B-D267F98CD9BF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_Practice_Kickoff" id="{A02DBCB4-99A4-4BE4-9719-2BC288736D1E}" vid="{DBADA69F-AF98-4A2C-8672-3FAE16087CB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_Practice_Kickoff" id="{A02DBCB4-99A4-4BE4-9719-2BC288736D1E}" vid="{1023A7F7-7EC5-461C-B18D-5FFEF27744B5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_Practice_Kickoff" id="{A02DBCB4-99A4-4BE4-9719-2BC288736D1E}" vid="{9C5E200D-F712-4577-BF81-E1376BEEF18C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E_Practice_Kickoff" id="{A02DBCB4-99A4-4BE4-9719-2BC288736D1E}" vid="{1E3E71F2-1FDF-4B4E-A04C-85557B839503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TEE_Practice_Kickoff</Template>
  <TotalTime>0</TotalTime>
  <Words>271</Words>
  <Application>Microsoft Office PowerPoint</Application>
  <PresentationFormat>Bildschirmpräsentation (4:3)</PresentationFormat>
  <Paragraphs>122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Trusted execution environment and software security</vt:lpstr>
      <vt:lpstr>Agenda</vt:lpstr>
      <vt:lpstr>Problems？</vt:lpstr>
      <vt:lpstr>Problems？</vt:lpstr>
      <vt:lpstr>Problems？</vt:lpstr>
      <vt:lpstr>Problems？</vt:lpstr>
      <vt:lpstr>Solutions – Software fault isolation</vt:lpstr>
      <vt:lpstr>Solutions – Software fault isolation</vt:lpstr>
      <vt:lpstr>Solutions – Sandbox </vt:lpstr>
      <vt:lpstr>Solutions – Sandbox </vt:lpstr>
      <vt:lpstr>Solutions – Virtualization &amp; Containers </vt:lpstr>
      <vt:lpstr>Solutions – Hardware isolation</vt:lpstr>
      <vt:lpstr>PowerPoint-Präsentation</vt:lpstr>
      <vt:lpstr>TEE Architecture – Intel SGX</vt:lpstr>
      <vt:lpstr>TEE Architecture – Intel SGX</vt:lpstr>
      <vt:lpstr>TEE Architecture – ARM TrustZone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Trusted execution environment and software security</dc:title>
  <dc:creator>Peng XU</dc:creator>
  <cp:lastModifiedBy>Peng XU</cp:lastModifiedBy>
  <cp:revision>13</cp:revision>
  <cp:lastPrinted>2015-07-30T14:04:45Z</cp:lastPrinted>
  <dcterms:created xsi:type="dcterms:W3CDTF">2019-04-23T02:01:26Z</dcterms:created>
  <dcterms:modified xsi:type="dcterms:W3CDTF">2019-04-29T17:54:33Z</dcterms:modified>
</cp:coreProperties>
</file>